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97" r:id="rId5"/>
    <p:sldId id="298" r:id="rId6"/>
    <p:sldId id="299" r:id="rId7"/>
    <p:sldId id="300" r:id="rId8"/>
    <p:sldId id="302" r:id="rId9"/>
    <p:sldId id="287" r:id="rId10"/>
    <p:sldId id="304" r:id="rId11"/>
    <p:sldId id="305" r:id="rId12"/>
    <p:sldId id="307" r:id="rId13"/>
    <p:sldId id="290" r:id="rId14"/>
    <p:sldId id="306" r:id="rId15"/>
    <p:sldId id="317" r:id="rId16"/>
    <p:sldId id="318" r:id="rId17"/>
    <p:sldId id="293" r:id="rId18"/>
    <p:sldId id="309" r:id="rId19"/>
    <p:sldId id="311" r:id="rId20"/>
    <p:sldId id="310" r:id="rId21"/>
    <p:sldId id="315" r:id="rId22"/>
    <p:sldId id="29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2C3"/>
    <a:srgbClr val="208AEC"/>
    <a:srgbClr val="194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AECE4-D632-437F-9C42-22F9B76FE28B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ECA83-BC4F-44D2-9786-4893DCA926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CA83-BC4F-44D2-9786-4893DCA926D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39759" y="320340"/>
            <a:ext cx="360671" cy="360671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713589" y="456692"/>
            <a:ext cx="387019" cy="387019"/>
          </a:xfrm>
          <a:prstGeom prst="rect">
            <a:avLst/>
          </a:prstGeom>
          <a:solidFill>
            <a:srgbClr val="2F559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rtlCol="0" anchor="ctr"/>
          <a:lstStyle/>
          <a:p>
            <a:pPr algn="ctr" defTabSz="68516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gradFill>
                <a:gsLst>
                  <a:gs pos="0">
                    <a:srgbClr val="66CCFF"/>
                  </a:gs>
                  <a:gs pos="52000">
                    <a:prstClr val="white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100607" y="843711"/>
            <a:ext cx="10204760" cy="0"/>
          </a:xfrm>
          <a:prstGeom prst="line">
            <a:avLst/>
          </a:prstGeom>
          <a:ln w="158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6A3A-B0F9-4CA7-B9FA-E5DCD0E6FCE6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B040-DE28-4918-A5AA-DE13ADD2AA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9f9b6f283c1d477d93e8e68fb48fe656"/>
          <p:cNvPicPr/>
          <p:nvPr/>
        </p:nvPicPr>
        <p:blipFill>
          <a:blip r:embed="rId3"/>
          <a:stretch>
            <a:fillRect/>
          </a:stretch>
        </p:blipFill>
        <p:spPr>
          <a:xfrm>
            <a:off x="-1270" y="1361440"/>
            <a:ext cx="6134400" cy="3924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82996" y="505509"/>
            <a:ext cx="12856771" cy="5949075"/>
            <a:chOff x="582996" y="505509"/>
            <a:chExt cx="12856771" cy="5949075"/>
          </a:xfrm>
        </p:grpSpPr>
        <p:sp>
          <p:nvSpPr>
            <p:cNvPr id="17" name="任意多边形 16"/>
            <p:cNvSpPr/>
            <p:nvPr/>
          </p:nvSpPr>
          <p:spPr>
            <a:xfrm>
              <a:off x="5326743" y="2334339"/>
              <a:ext cx="6865257" cy="2162629"/>
            </a:xfrm>
            <a:custGeom>
              <a:avLst/>
              <a:gdLst>
                <a:gd name="connsiteX0" fmla="*/ 690203 w 6865257"/>
                <a:gd name="connsiteY0" fmla="*/ 0 h 2162629"/>
                <a:gd name="connsiteX1" fmla="*/ 6865257 w 6865257"/>
                <a:gd name="connsiteY1" fmla="*/ 0 h 2162629"/>
                <a:gd name="connsiteX2" fmla="*/ 6865257 w 6865257"/>
                <a:gd name="connsiteY2" fmla="*/ 2162629 h 2162629"/>
                <a:gd name="connsiteX3" fmla="*/ 0 w 6865257"/>
                <a:gd name="connsiteY3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5257" h="2162629">
                  <a:moveTo>
                    <a:pt x="690203" y="0"/>
                  </a:moveTo>
                  <a:lnTo>
                    <a:pt x="6865257" y="0"/>
                  </a:lnTo>
                  <a:lnTo>
                    <a:pt x="6865257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454400" y="2334340"/>
              <a:ext cx="8737601" cy="2162629"/>
            </a:xfrm>
            <a:custGeom>
              <a:avLst/>
              <a:gdLst>
                <a:gd name="connsiteX0" fmla="*/ 690203 w 8737601"/>
                <a:gd name="connsiteY0" fmla="*/ 0 h 2162629"/>
                <a:gd name="connsiteX1" fmla="*/ 8737601 w 8737601"/>
                <a:gd name="connsiteY1" fmla="*/ 0 h 2162629"/>
                <a:gd name="connsiteX2" fmla="*/ 8737601 w 8737601"/>
                <a:gd name="connsiteY2" fmla="*/ 5658 h 2162629"/>
                <a:gd name="connsiteX3" fmla="*/ 2613346 w 8737601"/>
                <a:gd name="connsiteY3" fmla="*/ 5658 h 2162629"/>
                <a:gd name="connsiteX4" fmla="*/ 1924949 w 8737601"/>
                <a:gd name="connsiteY4" fmla="*/ 2162629 h 2162629"/>
                <a:gd name="connsiteX5" fmla="*/ 0 w 8737601"/>
                <a:gd name="connsiteY5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601" h="2162629">
                  <a:moveTo>
                    <a:pt x="690203" y="0"/>
                  </a:moveTo>
                  <a:lnTo>
                    <a:pt x="8737601" y="0"/>
                  </a:lnTo>
                  <a:lnTo>
                    <a:pt x="8737601" y="5658"/>
                  </a:lnTo>
                  <a:lnTo>
                    <a:pt x="2613346" y="5658"/>
                  </a:lnTo>
                  <a:lnTo>
                    <a:pt x="1924949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32610" y="2625209"/>
              <a:ext cx="7307157" cy="163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*</a:t>
              </a:r>
              <a: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学院</a:t>
              </a:r>
              <a:r>
                <a:rPr lang="en-US" altLang="zh-CN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-*</a:t>
              </a:r>
              <a: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仪器</a:t>
              </a:r>
              <a:b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申请购置可行性论证</a:t>
              </a:r>
            </a:p>
          </p:txBody>
        </p:sp>
        <p:grpSp>
          <p:nvGrpSpPr>
            <p:cNvPr id="22" name="Group 8"/>
            <p:cNvGrpSpPr/>
            <p:nvPr/>
          </p:nvGrpSpPr>
          <p:grpSpPr bwMode="auto">
            <a:xfrm>
              <a:off x="6205523" y="4754668"/>
              <a:ext cx="4236420" cy="336867"/>
              <a:chOff x="5" y="0"/>
              <a:chExt cx="6673" cy="530"/>
            </a:xfrm>
          </p:grpSpPr>
          <p:sp>
            <p:nvSpPr>
              <p:cNvPr id="23" name="直接连接符 16"/>
              <p:cNvSpPr>
                <a:spLocks noChangeShapeType="1"/>
              </p:cNvSpPr>
              <p:nvPr/>
            </p:nvSpPr>
            <p:spPr bwMode="auto">
              <a:xfrm>
                <a:off x="1700" y="90"/>
                <a:ext cx="3" cy="34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6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24" name="直接连接符 17"/>
              <p:cNvSpPr>
                <a:spLocks noChangeShapeType="1"/>
              </p:cNvSpPr>
              <p:nvPr/>
            </p:nvSpPr>
            <p:spPr bwMode="auto">
              <a:xfrm>
                <a:off x="3453" y="90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6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25" name="直接连接符 18"/>
              <p:cNvSpPr>
                <a:spLocks noChangeShapeType="1"/>
              </p:cNvSpPr>
              <p:nvPr/>
            </p:nvSpPr>
            <p:spPr bwMode="auto">
              <a:xfrm>
                <a:off x="5221" y="90"/>
                <a:ext cx="0" cy="340"/>
              </a:xfrm>
              <a:prstGeom prst="line">
                <a:avLst/>
              </a:prstGeom>
              <a:noFill/>
              <a:ln w="9525">
                <a:solidFill>
                  <a:schemeClr val="tx1">
                    <a:alpha val="6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  <p:sp>
            <p:nvSpPr>
              <p:cNvPr id="26" name="TextBox 20"/>
              <p:cNvSpPr>
                <a:spLocks noChangeArrowheads="1"/>
              </p:cNvSpPr>
              <p:nvPr/>
            </p:nvSpPr>
            <p:spPr bwMode="auto">
              <a:xfrm>
                <a:off x="5" y="0"/>
                <a:ext cx="1568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 smtClean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需求阐述</a:t>
                </a:r>
              </a:p>
            </p:txBody>
          </p:sp>
          <p:sp>
            <p:nvSpPr>
              <p:cNvPr id="27" name="TextBox 21"/>
              <p:cNvSpPr>
                <a:spLocks noChangeArrowheads="1"/>
              </p:cNvSpPr>
              <p:nvPr/>
            </p:nvSpPr>
            <p:spPr bwMode="auto">
              <a:xfrm>
                <a:off x="1823" y="0"/>
                <a:ext cx="1568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 smtClean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调研汇报</a:t>
                </a:r>
              </a:p>
            </p:txBody>
          </p:sp>
          <p:sp>
            <p:nvSpPr>
              <p:cNvPr id="28" name="TextBox 22"/>
              <p:cNvSpPr>
                <a:spLocks noChangeArrowheads="1"/>
              </p:cNvSpPr>
              <p:nvPr/>
            </p:nvSpPr>
            <p:spPr bwMode="auto">
              <a:xfrm>
                <a:off x="3523" y="0"/>
                <a:ext cx="1568" cy="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 smtClean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条件配套</a:t>
                </a:r>
              </a:p>
            </p:txBody>
          </p:sp>
          <p:sp>
            <p:nvSpPr>
              <p:cNvPr id="29" name="TextBox 23"/>
              <p:cNvSpPr>
                <a:spLocks noChangeArrowheads="1"/>
              </p:cNvSpPr>
              <p:nvPr/>
            </p:nvSpPr>
            <p:spPr bwMode="auto">
              <a:xfrm>
                <a:off x="5221" y="0"/>
                <a:ext cx="1457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r>
                  <a:rPr lang="zh-CN" altLang="en-US" sz="1600" dirty="0">
                    <a:latin typeface="等线" panose="02010600030101010101" pitchFamily="2" charset="-122"/>
                    <a:ea typeface="等线" panose="02010600030101010101" pitchFamily="2" charset="-122"/>
                    <a:sym typeface="方正兰亭中黑_GBK" pitchFamily="2" charset="-122"/>
                  </a:rPr>
                  <a:t>效益分析</a:t>
                </a:r>
                <a:endParaRPr lang="zh-CN" altLang="en-US" sz="1600" dirty="0" smtClean="0">
                  <a:latin typeface="等线" panose="02010600030101010101" pitchFamily="2" charset="-122"/>
                  <a:ea typeface="等线" panose="02010600030101010101" pitchFamily="2" charset="-122"/>
                  <a:sym typeface="方正兰亭中黑_GBK" pitchFamily="2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582996" y="6040564"/>
              <a:ext cx="11418504" cy="41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spc="2500" noProof="1" smtClean="0">
                  <a:latin typeface="Century Gothic" panose="020B0502020202020204" pitchFamily="34" charset="0"/>
                  <a:ea typeface="+mj-ea"/>
                </a:rPr>
                <a:t>FEASIBILITY DEMONSTRATION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335586" y="505509"/>
              <a:ext cx="1909264" cy="651437"/>
              <a:chOff x="1545136" y="505509"/>
              <a:chExt cx="1909264" cy="651437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545136" y="505509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NANTONG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545136" y="789970"/>
                <a:ext cx="1909264" cy="3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UNIVERSITY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6283" t="10983" r="16667" b="19317"/>
          <a:stretch>
            <a:fillRect/>
          </a:stretch>
        </p:blipFill>
        <p:spPr>
          <a:xfrm>
            <a:off x="495935" y="198755"/>
            <a:ext cx="825500" cy="8585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93725" y="5537200"/>
            <a:ext cx="10739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汇报人：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                </a:t>
            </a: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日期：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20**</a:t>
            </a: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年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</a:t>
            </a: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月</a:t>
            </a: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</a:t>
            </a:r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调研情况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5" b="1" dirty="0">
                <a:solidFill>
                  <a:schemeClr val="bg1"/>
                </a:solidFill>
                <a:cs typeface="+mn-ea"/>
                <a:sym typeface="+mn-lt"/>
              </a:rPr>
              <a:t>调研品牌</a:t>
            </a:r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317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品牌：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型号：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价格：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**万元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主要性能特点：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*****</a:t>
            </a: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典型用户：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****大学、****研究院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120" y="2003425"/>
            <a:ext cx="4184650" cy="3334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调研情况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5" b="1" dirty="0">
                <a:solidFill>
                  <a:schemeClr val="bg1"/>
                </a:solidFill>
                <a:cs typeface="+mn-ea"/>
                <a:sym typeface="+mn-lt"/>
              </a:rPr>
              <a:t>调研品牌</a:t>
            </a:r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3170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品牌：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型号：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价格：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**万元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主要性能特点：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*****</a:t>
            </a: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典型用户：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****大学、****研究院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7484"/>
          <a:stretch>
            <a:fillRect/>
          </a:stretch>
        </p:blipFill>
        <p:spPr>
          <a:xfrm>
            <a:off x="5808980" y="1974215"/>
            <a:ext cx="4749165" cy="36499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调研情况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5" b="1" dirty="0">
                <a:solidFill>
                  <a:schemeClr val="bg1"/>
                </a:solidFill>
                <a:cs typeface="+mn-ea"/>
                <a:sym typeface="+mn-lt"/>
              </a:rPr>
              <a:t>选型理由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4368165" cy="273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功能方面：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***************</a:t>
            </a: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  <a:sym typeface="+mn-ea"/>
              </a:rPr>
              <a:t>功能方面：</a:t>
            </a:r>
            <a:endParaRPr lang="zh-CN" sz="2200" b="1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*****************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lnSpc>
                <a:spcPct val="130000"/>
              </a:lnSpc>
              <a:buClrTx/>
              <a:buSzTx/>
              <a:buFont typeface="Wingdings" panose="05000000000000000000" charset="0"/>
              <a:buChar char="n"/>
            </a:pPr>
            <a:r>
              <a:rPr lang="zh-CN"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售后方面：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  <a:sym typeface="+mn-ea"/>
              </a:rPr>
              <a:t>**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  <a:sym typeface="+mn-ea"/>
              </a:rPr>
              <a:t>***************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2352"/>
            <a:chOff x="563338" y="2442732"/>
            <a:chExt cx="5571259" cy="1672352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28600">
                <a:buClrTx/>
                <a:buSzTx/>
                <a:buFontTx/>
              </a:pPr>
              <a:r>
                <a:rPr lang="de-DE" sz="99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entury Gothic" panose="020B0502020202020204" pitchFamily="34" charset="0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条件配套</a:t>
              </a:r>
              <a:endParaRPr lang="zh-CN" altLang="en-US" sz="4400" b="1" dirty="0" smtClean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条件配套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171065"/>
            <a:ext cx="527240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场地情况：</a:t>
            </a: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校区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楼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房间，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平方米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水、电、空调、环境、地面等情况：</a:t>
            </a: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</a:t>
            </a: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</a:t>
            </a:r>
            <a:endParaRPr sz="20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225"/>
          <a:stretch>
            <a:fillRect/>
          </a:stretch>
        </p:blipFill>
        <p:spPr>
          <a:xfrm>
            <a:off x="6416040" y="1893570"/>
            <a:ext cx="4284345" cy="30714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场地情况</a:t>
            </a:r>
            <a:endParaRPr 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条件配套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171065"/>
            <a:ext cx="5272405" cy="225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60000"/>
              </a:lnSpc>
              <a:buFont typeface="Wingdings" panose="05000000000000000000" charset="0"/>
              <a:buChar char="n"/>
            </a:pPr>
            <a:r>
              <a:rPr sz="2200" b="1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购置经费情况：</a:t>
            </a:r>
          </a:p>
          <a:p>
            <a:pPr indent="0">
              <a:lnSpc>
                <a:spcPct val="16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经费名称****已落实</a:t>
            </a:r>
          </a:p>
          <a:p>
            <a:pPr marL="342900" indent="-342900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后期维护经费情况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</a:p>
          <a:p>
            <a:pPr indent="0">
              <a:lnSpc>
                <a:spcPct val="160000"/>
              </a:lnSpc>
              <a:buFont typeface="Wingdings" panose="05000000000000000000" charset="0"/>
              <a:buNone/>
            </a:pP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经费名称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已落实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经费情况</a:t>
            </a:r>
            <a:endParaRPr 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280" y="2085340"/>
            <a:ext cx="4494530" cy="28384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条件配套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171065"/>
            <a:ext cx="5272405" cy="229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人员配备情况及学术背景简介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专职管理人员：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兼职管理人员：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endParaRPr sz="2200" dirty="0" smtClean="0">
              <a:solidFill>
                <a:schemeClr val="tx2">
                  <a:lumMod val="7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人员情况</a:t>
            </a:r>
            <a:endParaRPr 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145" y="1617980"/>
            <a:ext cx="4800600" cy="43624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2352"/>
            <a:chOff x="563338" y="2442732"/>
            <a:chExt cx="5571259" cy="1672352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28600">
                <a:buClrTx/>
                <a:buSzTx/>
                <a:buFontTx/>
              </a:pPr>
              <a:r>
                <a:rPr lang="de-DE" sz="99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entury Gothic" panose="020B0502020202020204" pitchFamily="34" charset="0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共享计划</a:t>
              </a:r>
              <a:endParaRPr lang="zh-CN" altLang="en-US" sz="4400" b="1" dirty="0" smtClean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共享计划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预计效益</a:t>
            </a:r>
            <a:endParaRPr 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预计机时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开始使用后，预期达到年平均使用机时达到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小时。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预期的成果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1.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科研方面：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（如：学科建设、研究成果）</a:t>
            </a:r>
            <a:endParaRPr lang="en-US" altLang="zh-CN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2.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教学方面：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（如：专业建设、毕业设计、学生创新、校内培训）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3.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社会服务方面：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（如：产学研合作、横向项目、区域产业）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990" y="2218690"/>
            <a:ext cx="4032885" cy="302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共享计划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725" y="1242695"/>
            <a:ext cx="1760220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使用承诺</a:t>
            </a:r>
            <a:endParaRPr lang="zh-CN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10091420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承诺按照《南通大学仪器设备管理办法》《南通大学大型仪器设备年度考核评价办法》《南通大学仪器设备维修管理实施细则》：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1.所有操作人员均会严格遵守操作规程，保证仪器的健康完好。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2.做好仪器的保养和维护，做好防潮、防尘、防光、防火、防热、防冻、防震、防爆、防锈、防腐蚀工作，定期校验技术指标，确保其应有的性能和精密度。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3.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已知晓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连续两年考核不合格，仪器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将会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进行校内调拨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。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4.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已知晓学校维修资助起步年机时为</a:t>
            </a:r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800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小时以上。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990" y="5081905"/>
            <a:ext cx="4219575" cy="1257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510" y="5081905"/>
            <a:ext cx="3733800" cy="1257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723900"/>
            <a:ext cx="11419443" cy="6134100"/>
            <a:chOff x="0" y="723900"/>
            <a:chExt cx="11419443" cy="6134100"/>
          </a:xfrm>
        </p:grpSpPr>
        <p:sp>
          <p:nvSpPr>
            <p:cNvPr id="5" name="矩形 4"/>
            <p:cNvSpPr/>
            <p:nvPr/>
          </p:nvSpPr>
          <p:spPr>
            <a:xfrm>
              <a:off x="0" y="723900"/>
              <a:ext cx="8286750" cy="6134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676400"/>
              <a:ext cx="2190750" cy="518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1"/>
            <p:cNvSpPr txBox="1"/>
            <p:nvPr/>
          </p:nvSpPr>
          <p:spPr>
            <a:xfrm>
              <a:off x="1446387" y="1666155"/>
              <a:ext cx="2553584" cy="65973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5200"/>
                </a:lnSpc>
              </a:pPr>
              <a:r>
                <a:rPr lang="en-US" altLang="zh-CN" sz="4000" b="1" dirty="0" smtClean="0"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CO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NTENTS</a:t>
              </a:r>
              <a:endParaRPr lang="en-US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2407248" y="2310994"/>
              <a:ext cx="5586377" cy="853440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altLang="zh-CN" sz="9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对大型仪器设备的申购进行科学论证，是为了确保大型仪器设备资源投入的科学性和合理性，避免出现因盲目购置、重复购置、选型不合理等原因导致仪器闲置、利用率不高等现象，充分发挥大型仪器设备在教学、科研和学科建设中作用的必要手段。</a:t>
              </a:r>
              <a:endParaRPr lang="en-US" altLang="zh-CN" sz="900" dirty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186516" y="3216849"/>
              <a:ext cx="3771777" cy="2982847"/>
              <a:chOff x="2881716" y="3790950"/>
              <a:chExt cx="4475662" cy="3539503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881716" y="3790950"/>
                <a:ext cx="4475662" cy="574306"/>
                <a:chOff x="6953250" y="1332172"/>
                <a:chExt cx="4008412" cy="514350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01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需求阐述</a:t>
                  </a: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2881716" y="4779349"/>
                <a:ext cx="4475662" cy="574306"/>
                <a:chOff x="6953250" y="1332172"/>
                <a:chExt cx="4008412" cy="514350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02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调研汇报</a:t>
                  </a: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2881716" y="5767748"/>
                <a:ext cx="4475662" cy="574306"/>
                <a:chOff x="6953250" y="1332172"/>
                <a:chExt cx="4008412" cy="514350"/>
              </a:xfrm>
            </p:grpSpPr>
            <p:sp>
              <p:nvSpPr>
                <p:cNvPr id="20" name="矩形 19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03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条件配套</a:t>
                  </a: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2881716" y="6756147"/>
                <a:ext cx="4475662" cy="574306"/>
                <a:chOff x="6953250" y="1332172"/>
                <a:chExt cx="4008412" cy="51435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6953250" y="1332172"/>
                  <a:ext cx="514350" cy="5143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>
                      <a:solidFill>
                        <a:srgbClr val="1941B1"/>
                      </a:solidFill>
                      <a:latin typeface="思源黑体 CN Heavy" panose="020B0A00000000000000" pitchFamily="34" charset="-122"/>
                      <a:ea typeface="思源黑体 CN Heavy" panose="020B0A00000000000000" pitchFamily="34" charset="-122"/>
                    </a:rPr>
                    <a:t>04</a:t>
                  </a:r>
                  <a:endParaRPr lang="zh-CN" altLang="en-US" b="1" dirty="0">
                    <a:solidFill>
                      <a:srgbClr val="1941B1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7551712" y="1358514"/>
                  <a:ext cx="3409950" cy="423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dirty="0" smtClean="0">
                      <a:solidFill>
                        <a:schemeClr val="bg1"/>
                      </a:solidFill>
                      <a:latin typeface="+mj-ea"/>
                      <a:ea typeface="+mj-ea"/>
                    </a:rPr>
                    <a:t>共享计划</a:t>
                  </a:r>
                  <a:endParaRPr lang="zh-CN" altLang="en-US" sz="2000" dirty="0">
                    <a:solidFill>
                      <a:schemeClr val="bg1"/>
                    </a:solidFill>
                    <a:latin typeface="+mj-ea"/>
                    <a:ea typeface="+mj-ea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rot="16200000">
              <a:off x="10141426" y="4184596"/>
              <a:ext cx="1909264" cy="646769"/>
              <a:chOff x="1545136" y="597226"/>
              <a:chExt cx="1909264" cy="646769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545136" y="597226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NANTONG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545136" y="875695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UNIVERSITY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16283" t="10983" r="16667" b="19317"/>
          <a:stretch>
            <a:fillRect/>
          </a:stretch>
        </p:blipFill>
        <p:spPr>
          <a:xfrm>
            <a:off x="10699750" y="5422265"/>
            <a:ext cx="825500" cy="858520"/>
          </a:xfrm>
          <a:prstGeom prst="rect">
            <a:avLst/>
          </a:prstGeom>
        </p:spPr>
      </p:pic>
      <p:pic>
        <p:nvPicPr>
          <p:cNvPr id="4" name="图片 3" descr="bb6c8f4e-80e0-47bb-b5ce-6dd69c1a287f_页面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320" y="3553460"/>
            <a:ext cx="2105660" cy="29787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共享计划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725" y="1242695"/>
            <a:ext cx="1751330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共享承诺</a:t>
            </a:r>
            <a:r>
              <a:rPr lang="en-US" altLang="zh-CN" sz="266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81533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承诺按照《南通大学大型仪器设备开放共享管理办法》，将加入校大仪共享平台</a:t>
            </a:r>
            <a:r>
              <a:rPr lang="zh-CN" altLang="en-US" sz="1000" b="1" dirty="0" smtClean="0">
                <a:solidFill>
                  <a:schemeClr val="tx2">
                    <a:lumMod val="75000"/>
                  </a:scheme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  <a:sym typeface="+mn-ea"/>
              </a:rPr>
              <a:t>（</a:t>
            </a:r>
            <a:r>
              <a:rPr lang="zh-CN" altLang="en-US" sz="1000" b="1" dirty="0" smtClean="0">
                <a:solidFill>
                  <a:schemeClr val="tx2">
                    <a:lumMod val="75000"/>
                  </a:schemeClr>
                </a:solidFill>
                <a:latin typeface="Yu Gothic UI Light" panose="020B0300000000000000" charset="-128"/>
                <a:ea typeface="Yu Gothic UI Light" panose="020B0300000000000000" charset="-128"/>
                <a:cs typeface="MS Gothic" panose="020B0609070205080204" charset="-128"/>
                <a:sym typeface="+mn-lt"/>
              </a:rPr>
              <a:t>http://yqgx.ntu.edu.cn/</a:t>
            </a:r>
            <a:r>
              <a:rPr lang="zh-CN" altLang="en-US" sz="1000" b="1" dirty="0" smtClean="0">
                <a:solidFill>
                  <a:schemeClr val="tx2">
                    <a:lumMod val="75000"/>
                  </a:scheme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  <a:sym typeface="+mn-lt"/>
              </a:rPr>
              <a:t>）</a:t>
            </a:r>
            <a:endParaRPr lang="zh-CN" altLang="en-US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MS Gothic" panose="020B0609070205080204" charset="-128"/>
              <a:cs typeface="MS Gothic" panose="020B0609070205080204" charset="-128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拟开放服务时间：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（如工作日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8:00-17:00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）</a:t>
            </a: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开放服务主要机组人员：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拟收费标准：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院内标准：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**********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+mn-ea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校内标准：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**********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校外标准：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**********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+mn-ea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n-ea"/>
                <a:sym typeface="+mn-ea"/>
              </a:rPr>
              <a:t>其他拟共享计划：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***************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（如开放日、科普活动、夏令营等）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35" y="2385695"/>
            <a:ext cx="4296410" cy="30378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共享计划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725" y="1242695"/>
            <a:ext cx="1751330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共享承诺</a:t>
            </a:r>
            <a:r>
              <a:rPr lang="en-US" altLang="zh-CN" sz="266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81533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承诺加入江苏省科技资源统筹服务平台（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lt"/>
              </a:rPr>
              <a:t>https://www.jssic.cn/#/index）</a:t>
            </a:r>
            <a:endParaRPr lang="zh-CN" altLang="en-US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MS Gothic" panose="020B0609070205080204" charset="-128"/>
              <a:cs typeface="MS Gothic" panose="020B0609070205080204" charset="-128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105" y="3075305"/>
            <a:ext cx="4403725" cy="2491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177915" y="2085340"/>
            <a:ext cx="515493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承诺加入南通市研发公共服务平台（</a:t>
            </a:r>
            <a:r>
              <a:rPr lang="zh-CN" altLang="en-US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lt"/>
              </a:rPr>
              <a:t>http://www.info.net.cn/）</a:t>
            </a:r>
            <a:endParaRPr lang="zh-CN" altLang="en-US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MS Gothic" panose="020B0609070205080204" charset="-128"/>
              <a:cs typeface="MS Gothic" panose="020B0609070205080204" charset="-128"/>
              <a:sym typeface="+mn-ea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Ø"/>
            </a:pPr>
            <a:endParaRPr lang="zh-CN" altLang="en-US" sz="20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875" y="3075305"/>
            <a:ext cx="3858260" cy="2491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544955"/>
            <a:ext cx="6134400" cy="3740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82996" y="505509"/>
            <a:ext cx="12856771" cy="5777625"/>
            <a:chOff x="582996" y="505509"/>
            <a:chExt cx="12856771" cy="5777625"/>
          </a:xfrm>
        </p:grpSpPr>
        <p:sp>
          <p:nvSpPr>
            <p:cNvPr id="17" name="任意多边形 16"/>
            <p:cNvSpPr/>
            <p:nvPr/>
          </p:nvSpPr>
          <p:spPr>
            <a:xfrm>
              <a:off x="5326743" y="2334339"/>
              <a:ext cx="6865257" cy="2162629"/>
            </a:xfrm>
            <a:custGeom>
              <a:avLst/>
              <a:gdLst>
                <a:gd name="connsiteX0" fmla="*/ 690203 w 6865257"/>
                <a:gd name="connsiteY0" fmla="*/ 0 h 2162629"/>
                <a:gd name="connsiteX1" fmla="*/ 6865257 w 6865257"/>
                <a:gd name="connsiteY1" fmla="*/ 0 h 2162629"/>
                <a:gd name="connsiteX2" fmla="*/ 6865257 w 6865257"/>
                <a:gd name="connsiteY2" fmla="*/ 2162629 h 2162629"/>
                <a:gd name="connsiteX3" fmla="*/ 0 w 6865257"/>
                <a:gd name="connsiteY3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5257" h="2162629">
                  <a:moveTo>
                    <a:pt x="690203" y="0"/>
                  </a:moveTo>
                  <a:lnTo>
                    <a:pt x="6865257" y="0"/>
                  </a:lnTo>
                  <a:lnTo>
                    <a:pt x="6865257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454400" y="2334340"/>
              <a:ext cx="8737601" cy="2162629"/>
            </a:xfrm>
            <a:custGeom>
              <a:avLst/>
              <a:gdLst>
                <a:gd name="connsiteX0" fmla="*/ 690203 w 8737601"/>
                <a:gd name="connsiteY0" fmla="*/ 0 h 2162629"/>
                <a:gd name="connsiteX1" fmla="*/ 8737601 w 8737601"/>
                <a:gd name="connsiteY1" fmla="*/ 0 h 2162629"/>
                <a:gd name="connsiteX2" fmla="*/ 8737601 w 8737601"/>
                <a:gd name="connsiteY2" fmla="*/ 5658 h 2162629"/>
                <a:gd name="connsiteX3" fmla="*/ 2613346 w 8737601"/>
                <a:gd name="connsiteY3" fmla="*/ 5658 h 2162629"/>
                <a:gd name="connsiteX4" fmla="*/ 1924949 w 8737601"/>
                <a:gd name="connsiteY4" fmla="*/ 2162629 h 2162629"/>
                <a:gd name="connsiteX5" fmla="*/ 0 w 8737601"/>
                <a:gd name="connsiteY5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7601" h="2162629">
                  <a:moveTo>
                    <a:pt x="690203" y="0"/>
                  </a:moveTo>
                  <a:lnTo>
                    <a:pt x="8737601" y="0"/>
                  </a:lnTo>
                  <a:lnTo>
                    <a:pt x="8737601" y="5658"/>
                  </a:lnTo>
                  <a:lnTo>
                    <a:pt x="2613346" y="5658"/>
                  </a:lnTo>
                  <a:lnTo>
                    <a:pt x="1924949" y="2162629"/>
                  </a:lnTo>
                  <a:lnTo>
                    <a:pt x="0" y="2162629"/>
                  </a:ln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32610" y="2625209"/>
              <a:ext cx="7307157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感谢诸位观看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582996" y="5869114"/>
              <a:ext cx="11418504" cy="41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spc="2500" noProof="1" smtClean="0">
                  <a:latin typeface="Century Gothic" panose="020B0502020202020204" pitchFamily="34" charset="0"/>
                  <a:ea typeface="+mj-ea"/>
                </a:rPr>
                <a:t>FEASIBILITY DEMONSTRATION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335586" y="505509"/>
              <a:ext cx="1909264" cy="651437"/>
              <a:chOff x="1545136" y="505509"/>
              <a:chExt cx="1909264" cy="651437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545136" y="505509"/>
                <a:ext cx="1909264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NANTONG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545136" y="789970"/>
                <a:ext cx="1909264" cy="3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UNIVERSITY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</p:grp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6283" t="10983" r="16667" b="19317"/>
          <a:stretch>
            <a:fillRect/>
          </a:stretch>
        </p:blipFill>
        <p:spPr>
          <a:xfrm>
            <a:off x="495935" y="198755"/>
            <a:ext cx="825500" cy="858520"/>
          </a:xfrm>
          <a:prstGeom prst="rect">
            <a:avLst/>
          </a:prstGeom>
        </p:spPr>
      </p:pic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6205220" y="3531870"/>
            <a:ext cx="5632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FEASIBILITY DEMONSTRATION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3448"/>
            <a:chOff x="563338" y="2442732"/>
            <a:chExt cx="5571259" cy="1673448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3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r>
                <a:rPr lang="de-DE" sz="99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entury Gothic" panose="020B0502020202020204" pitchFamily="34" charset="0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defTabSz="228600"/>
              <a:endParaRPr lang="de-DE" sz="44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需求阐述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需求阐述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5" b="1" dirty="0">
                <a:solidFill>
                  <a:schemeClr val="bg1"/>
                </a:solidFill>
                <a:cs typeface="+mn-ea"/>
                <a:sym typeface="+mn-lt"/>
              </a:rPr>
              <a:t>基本信息</a:t>
            </a:r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263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仪器名称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：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预算总额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万元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经费来源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经费</a:t>
            </a:r>
            <a:endParaRPr lang="zh-CN" altLang="en-US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仪器主要管理人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endParaRPr lang="zh-CN" altLang="en-US" sz="2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sym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项目主要负责人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1514475"/>
            <a:ext cx="4314825" cy="421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需求阐述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基本信息</a:t>
            </a:r>
            <a:r>
              <a:rPr lang="en-US" altLang="zh-CN" sz="266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18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仪器主要性能及技术指标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1.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2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3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需求阐述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0" b="1" dirty="0">
                <a:solidFill>
                  <a:schemeClr val="bg1"/>
                </a:solidFill>
                <a:cs typeface="+mn-ea"/>
                <a:sym typeface="+mn-lt"/>
              </a:rPr>
              <a:t>基本信息</a:t>
            </a:r>
            <a:r>
              <a:rPr lang="en-US" altLang="zh-CN" sz="266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18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仪器主要用途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1.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*************************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2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*************************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3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需求阐述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必要性</a:t>
            </a:r>
            <a:r>
              <a:rPr lang="en-US" altLang="zh-CN" sz="2665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665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18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仪器购置必要性、紧迫性</a:t>
            </a:r>
            <a:r>
              <a:rPr lang="zh-CN" alt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1.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*************************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2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*************************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3</a:t>
            </a:r>
            <a:r>
              <a:rPr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.</a:t>
            </a:r>
            <a:r>
              <a:rPr lang="en-US" altLang="zh-CN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sym typeface="+mn-ea"/>
              </a:rPr>
              <a:t>*************************</a:t>
            </a:r>
            <a:endParaRPr lang="en-US" altLang="zh-CN" sz="2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220893" y="285327"/>
            <a:ext cx="2743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需求阐述</a:t>
            </a:r>
          </a:p>
        </p:txBody>
      </p:sp>
      <p:sp>
        <p:nvSpPr>
          <p:cNvPr id="53" name="MH_SubTitle_1"/>
          <p:cNvSpPr/>
          <p:nvPr>
            <p:custDataLst>
              <p:tags r:id="rId1"/>
            </p:custDataLst>
          </p:nvPr>
        </p:nvSpPr>
        <p:spPr>
          <a:xfrm>
            <a:off x="762000" y="1063413"/>
            <a:ext cx="10570633" cy="5471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altLang="zh-CN" sz="266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" name="矩形: 圆角 45"/>
          <p:cNvSpPr/>
          <p:nvPr/>
        </p:nvSpPr>
        <p:spPr>
          <a:xfrm>
            <a:off x="974513" y="1242907"/>
            <a:ext cx="1932093" cy="563880"/>
          </a:xfrm>
          <a:prstGeom prst="roundRect">
            <a:avLst>
              <a:gd name="adj" fmla="val 0"/>
            </a:avLst>
          </a:prstGeom>
          <a:solidFill>
            <a:srgbClr val="002263"/>
          </a:solidFill>
          <a:ln>
            <a:noFill/>
          </a:ln>
          <a:effectLst>
            <a:outerShdw blurRad="76200" dist="889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0" b="1" dirty="0">
                <a:solidFill>
                  <a:schemeClr val="bg1"/>
                </a:solidFill>
                <a:cs typeface="+mn-ea"/>
                <a:sym typeface="+mn-lt"/>
              </a:rPr>
              <a:t>必要性</a:t>
            </a:r>
            <a:r>
              <a:rPr lang="en-US" altLang="zh-CN" sz="266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66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74725" y="2085340"/>
            <a:ext cx="5673090" cy="133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学校现有同类大仪情况：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1.学校现有同类大仪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</a:t>
            </a: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台，型号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2.所在单位现有同类大仪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</a:t>
            </a: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台，型号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</a:t>
            </a:r>
          </a:p>
        </p:txBody>
      </p:sp>
      <p:sp>
        <p:nvSpPr>
          <p:cNvPr id="20" name="TextBox 21"/>
          <p:cNvSpPr txBox="1"/>
          <p:nvPr/>
        </p:nvSpPr>
        <p:spPr>
          <a:xfrm>
            <a:off x="7103745" y="5358765"/>
            <a:ext cx="3492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dirty="0">
                <a:solidFill>
                  <a:schemeClr val="accent5">
                    <a:lumMod val="75000"/>
                  </a:schemeClr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登录</a:t>
            </a:r>
            <a:r>
              <a:rPr dirty="0">
                <a:solidFill>
                  <a:schemeClr val="accent5">
                    <a:lumMod val="75000"/>
                  </a:schemeClr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http://yqgx.ntu.edu.cn/</a:t>
            </a:r>
            <a:r>
              <a:rPr lang="zh-CN" dirty="0">
                <a:solidFill>
                  <a:schemeClr val="accent5">
                    <a:lumMod val="75000"/>
                  </a:schemeClr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查询</a:t>
            </a:r>
          </a:p>
          <a:p>
            <a:pPr algn="ctr"/>
            <a:r>
              <a:rPr lang="zh-CN" b="1" dirty="0">
                <a:solidFill>
                  <a:schemeClr val="accent5">
                    <a:lumMod val="75000"/>
                  </a:schemeClr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提供查询结果截图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7900" y="4164965"/>
            <a:ext cx="5673090" cy="133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charset="0"/>
              <a:buChar char="n"/>
            </a:pPr>
            <a:r>
              <a:rPr lang="zh-CN" altLang="en-US" sz="22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无法使用已有大仪理由：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1.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</a:t>
            </a: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2.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*****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385" y="2413000"/>
            <a:ext cx="391858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 dir="r"/>
      </p:transition>
    </mc:Choice>
    <mc:Fallback xmlns="">
      <p:transition spd="slow" advClick="0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0"/>
            <a:ext cx="3829050" cy="6162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16593" y="4976376"/>
            <a:ext cx="1887794" cy="188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5329" y="5184673"/>
            <a:ext cx="6056671" cy="44245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6135329" y="1687298"/>
            <a:ext cx="5571259" cy="1672352"/>
            <a:chOff x="563338" y="2442732"/>
            <a:chExt cx="5571259" cy="1672352"/>
          </a:xfrm>
        </p:grpSpPr>
        <p:sp>
          <p:nvSpPr>
            <p:cNvPr id="19" name="Textfeld 29"/>
            <p:cNvSpPr txBox="1"/>
            <p:nvPr/>
          </p:nvSpPr>
          <p:spPr>
            <a:xfrm>
              <a:off x="563338" y="2492659"/>
              <a:ext cx="1665346" cy="162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228600">
                <a:buClrTx/>
                <a:buSzTx/>
                <a:buFontTx/>
              </a:pPr>
              <a:r>
                <a:rPr lang="de-DE" sz="99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entury Gothic" panose="020B0502020202020204" pitchFamily="34" charset="0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0" name="Textfeld 29"/>
            <p:cNvSpPr txBox="1"/>
            <p:nvPr/>
          </p:nvSpPr>
          <p:spPr>
            <a:xfrm>
              <a:off x="2220638" y="2442732"/>
              <a:ext cx="3913959" cy="144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28600"/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228600"/>
              <a:r>
                <a:rPr lang="zh-CN" altLang="en-US" sz="4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调研情况</a:t>
              </a:r>
              <a:endParaRPr lang="de-DE" sz="4400" b="1" dirty="0">
                <a:solidFill>
                  <a:srgbClr val="F9F9F9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91304"/>
  <p:tag name="COMMONDATA" val="eyJoZGlkIjoiMzM5NjI1NTg1MjcyZTRmYzFjZDJmYzYyNTQxMTA0MT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1810131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宽屏</PresentationFormat>
  <Paragraphs>156</Paragraphs>
  <Slides>22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LilyUPC</vt:lpstr>
      <vt:lpstr>MS Gothic</vt:lpstr>
      <vt:lpstr>Yu Gothic UI Light</vt:lpstr>
      <vt:lpstr>等线</vt:lpstr>
      <vt:lpstr>等线 Light</vt:lpstr>
      <vt:lpstr>方正兰亭中黑_GBK</vt:lpstr>
      <vt:lpstr>思源黑体 CN Heavy</vt:lpstr>
      <vt:lpstr>微软雅黑</vt:lpstr>
      <vt:lpstr>微软雅黑 Light</vt:lpstr>
      <vt:lpstr>Arial</vt:lpstr>
      <vt:lpstr>Century Gothic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南通大学</dc:creator>
  <dc:description>http://www.ypppt.com/</dc:description>
  <cp:lastModifiedBy>Windows User</cp:lastModifiedBy>
  <cp:revision>52</cp:revision>
  <dcterms:created xsi:type="dcterms:W3CDTF">2017-09-08T08:49:00Z</dcterms:created>
  <dcterms:modified xsi:type="dcterms:W3CDTF">2024-10-15T01:17:19Z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89A196C521CA41819F77ADE14FC4E25F</vt:lpwstr>
  </property>
</Properties>
</file>